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7"/>
  </p:notesMasterIdLst>
  <p:sldIdLst>
    <p:sldId id="256" r:id="rId2"/>
    <p:sldId id="258" r:id="rId3"/>
    <p:sldId id="257" r:id="rId4"/>
    <p:sldId id="259" r:id="rId5"/>
    <p:sldId id="266" r:id="rId6"/>
    <p:sldId id="268" r:id="rId7"/>
    <p:sldId id="261" r:id="rId8"/>
    <p:sldId id="262" r:id="rId9"/>
    <p:sldId id="269" r:id="rId10"/>
    <p:sldId id="267" r:id="rId11"/>
    <p:sldId id="263" r:id="rId12"/>
    <p:sldId id="271" r:id="rId13"/>
    <p:sldId id="264" r:id="rId14"/>
    <p:sldId id="270" r:id="rId15"/>
    <p:sldId id="265" r:id="rId1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Shimekaw" initials="SS" lastIdx="2" clrIdx="0">
    <p:extLst>
      <p:ext uri="{19B8F6BF-5375-455C-9EA6-DF929625EA0E}">
        <p15:presenceInfo xmlns:p15="http://schemas.microsoft.com/office/powerpoint/2012/main" userId="d9a135cced05e9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2696" autoAdjust="0"/>
  </p:normalViewPr>
  <p:slideViewPr>
    <p:cSldViewPr snapToGrid="0">
      <p:cViewPr varScale="1">
        <p:scale>
          <a:sx n="70" d="100"/>
          <a:sy n="70" d="100"/>
        </p:scale>
        <p:origin x="13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B9417-75C5-41A7-990C-7466880B736C}" type="datetimeFigureOut">
              <a:rPr lang="en-GB" smtClean="0"/>
              <a:t>14/12/2015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6EC9A-187F-4D89-B276-1E9F551C801D}" type="slidenum">
              <a:rPr lang="en-GB" smtClean="0"/>
              <a:t>‹#›</a:t>
            </a:fld>
            <a:endParaRPr lang="en-GB"/>
          </a:p>
        </p:txBody>
      </p:sp>
    </p:spTree>
    <p:extLst>
      <p:ext uri="{BB962C8B-B14F-4D97-AF65-F5344CB8AC3E}">
        <p14:creationId xmlns:p14="http://schemas.microsoft.com/office/powerpoint/2010/main" val="369853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2</a:t>
            </a:fld>
            <a:endParaRPr lang="en-GB"/>
          </a:p>
        </p:txBody>
      </p:sp>
    </p:spTree>
    <p:extLst>
      <p:ext uri="{BB962C8B-B14F-4D97-AF65-F5344CB8AC3E}">
        <p14:creationId xmlns:p14="http://schemas.microsoft.com/office/powerpoint/2010/main" val="428506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11</a:t>
            </a:fld>
            <a:endParaRPr lang="en-GB"/>
          </a:p>
        </p:txBody>
      </p:sp>
    </p:spTree>
    <p:extLst>
      <p:ext uri="{BB962C8B-B14F-4D97-AF65-F5344CB8AC3E}">
        <p14:creationId xmlns:p14="http://schemas.microsoft.com/office/powerpoint/2010/main" val="390281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12</a:t>
            </a:fld>
            <a:endParaRPr lang="en-GB"/>
          </a:p>
        </p:txBody>
      </p:sp>
    </p:spTree>
    <p:extLst>
      <p:ext uri="{BB962C8B-B14F-4D97-AF65-F5344CB8AC3E}">
        <p14:creationId xmlns:p14="http://schemas.microsoft.com/office/powerpoint/2010/main" val="141428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13</a:t>
            </a:fld>
            <a:endParaRPr lang="en-GB"/>
          </a:p>
        </p:txBody>
      </p:sp>
    </p:spTree>
    <p:extLst>
      <p:ext uri="{BB962C8B-B14F-4D97-AF65-F5344CB8AC3E}">
        <p14:creationId xmlns:p14="http://schemas.microsoft.com/office/powerpoint/2010/main" val="120062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14</a:t>
            </a:fld>
            <a:endParaRPr lang="en-GB"/>
          </a:p>
        </p:txBody>
      </p:sp>
    </p:spTree>
    <p:extLst>
      <p:ext uri="{BB962C8B-B14F-4D97-AF65-F5344CB8AC3E}">
        <p14:creationId xmlns:p14="http://schemas.microsoft.com/office/powerpoint/2010/main" val="22646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KNULL-KARIN, PATTERATTE2000, VURPA3000,</a:t>
            </a:r>
            <a:r>
              <a:rPr lang="sv-SE" baseline="0" dirty="0" smtClean="0"/>
              <a:t> BORIS HÅRD, SNUSK-SARA, GURRIS, GIT-JOCKE</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15</a:t>
            </a:fld>
            <a:endParaRPr lang="en-GB"/>
          </a:p>
        </p:txBody>
      </p:sp>
    </p:spTree>
    <p:extLst>
      <p:ext uri="{BB962C8B-B14F-4D97-AF65-F5344CB8AC3E}">
        <p14:creationId xmlns:p14="http://schemas.microsoft.com/office/powerpoint/2010/main" val="134117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3</a:t>
            </a:fld>
            <a:endParaRPr lang="en-GB"/>
          </a:p>
        </p:txBody>
      </p:sp>
    </p:spTree>
    <p:extLst>
      <p:ext uri="{BB962C8B-B14F-4D97-AF65-F5344CB8AC3E}">
        <p14:creationId xmlns:p14="http://schemas.microsoft.com/office/powerpoint/2010/main" val="211687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KNULL-KARIN: </a:t>
            </a:r>
            <a:r>
              <a:rPr lang="sv-SE" dirty="0" err="1" smtClean="0"/>
              <a:t>Background</a:t>
            </a:r>
            <a:r>
              <a:rPr lang="sv-SE" baseline="0" dirty="0" smtClean="0"/>
              <a:t> – Berätta vad projektet går ut på</a:t>
            </a:r>
          </a:p>
          <a:p>
            <a:r>
              <a:rPr lang="sv-SE" baseline="0" dirty="0" err="1" smtClean="0"/>
              <a:t>Specifications</a:t>
            </a:r>
            <a:r>
              <a:rPr lang="sv-SE" baseline="0" dirty="0" smtClean="0"/>
              <a:t> – Berätta vad vi har för krav</a:t>
            </a:r>
          </a:p>
          <a:p>
            <a:r>
              <a:rPr lang="sv-SE" baseline="0" dirty="0" smtClean="0"/>
              <a:t>	- </a:t>
            </a:r>
            <a:r>
              <a:rPr lang="sv-SE" baseline="0" dirty="0" err="1" smtClean="0"/>
              <a:t>classifying</a:t>
            </a:r>
            <a:r>
              <a:rPr lang="sv-SE" baseline="0" dirty="0" smtClean="0"/>
              <a:t> </a:t>
            </a:r>
            <a:r>
              <a:rPr lang="sv-SE" baseline="0" dirty="0" err="1" smtClean="0"/>
              <a:t>using</a:t>
            </a:r>
            <a:r>
              <a:rPr lang="sv-SE" baseline="0" dirty="0" smtClean="0"/>
              <a:t> </a:t>
            </a:r>
            <a:r>
              <a:rPr lang="sv-SE" baseline="0" dirty="0" err="1" smtClean="0"/>
              <a:t>machine</a:t>
            </a:r>
            <a:r>
              <a:rPr lang="sv-SE" baseline="0" dirty="0" smtClean="0"/>
              <a:t> </a:t>
            </a:r>
            <a:r>
              <a:rPr lang="sv-SE" baseline="0" dirty="0" err="1" smtClean="0"/>
              <a:t>learning</a:t>
            </a:r>
            <a:r>
              <a:rPr lang="sv-SE" baseline="0" dirty="0" smtClean="0"/>
              <a:t> and </a:t>
            </a:r>
            <a:r>
              <a:rPr lang="sv-SE" baseline="0" dirty="0" err="1" smtClean="0"/>
              <a:t>osm</a:t>
            </a:r>
            <a:endParaRPr lang="sv-SE" baseline="0" dirty="0" smtClean="0"/>
          </a:p>
          <a:p>
            <a:r>
              <a:rPr lang="sv-SE" baseline="0" dirty="0" smtClean="0"/>
              <a:t>	- klassa väg, vatten och resten sätts till bakgrund</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4</a:t>
            </a:fld>
            <a:endParaRPr lang="en-GB"/>
          </a:p>
        </p:txBody>
      </p:sp>
    </p:spTree>
    <p:extLst>
      <p:ext uri="{BB962C8B-B14F-4D97-AF65-F5344CB8AC3E}">
        <p14:creationId xmlns:p14="http://schemas.microsoft.com/office/powerpoint/2010/main" val="340877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KNULL-KARIN:</a:t>
            </a:r>
            <a:r>
              <a:rPr lang="sv-SE" baseline="0" dirty="0" smtClean="0"/>
              <a:t> </a:t>
            </a:r>
            <a:r>
              <a:rPr lang="sv-SE" dirty="0" smtClean="0"/>
              <a:t>Berätta övergripande hur systemet fungerar.</a:t>
            </a:r>
          </a:p>
          <a:p>
            <a:r>
              <a:rPr lang="en-GB" dirty="0" smtClean="0"/>
              <a:t>Flow chart of the system. To the left is the training module of the system. The system trains on a </a:t>
            </a:r>
            <a:r>
              <a:rPr lang="en-GB" dirty="0" err="1" smtClean="0"/>
              <a:t>Vricon</a:t>
            </a:r>
            <a:r>
              <a:rPr lang="en-GB" dirty="0" smtClean="0"/>
              <a:t> map with a OSM map as ground truth. During the training session, the system output is the accuracy on the training map. The test module (to the right) uses the classifier from the training module to classify another </a:t>
            </a:r>
            <a:r>
              <a:rPr lang="en-GB" dirty="0" err="1" smtClean="0"/>
              <a:t>Vricon</a:t>
            </a:r>
            <a:r>
              <a:rPr lang="en-GB" dirty="0" smtClean="0"/>
              <a:t> map </a:t>
            </a:r>
            <a:r>
              <a:rPr lang="en-GB" dirty="0" err="1" smtClean="0"/>
              <a:t>cutout</a:t>
            </a:r>
            <a:r>
              <a:rPr lang="en-GB" dirty="0" smtClean="0"/>
              <a:t> and outputs the same statistics of the accuracy and a classified map in RGB (one class in each </a:t>
            </a:r>
            <a:r>
              <a:rPr lang="en-GB" dirty="0" err="1" smtClean="0"/>
              <a:t>color</a:t>
            </a:r>
            <a:r>
              <a:rPr lang="en-GB" dirty="0" smtClean="0"/>
              <a:t> band). The only difference between the two statistical outputs from the two modules are that in the training module, the statistics are plotted over time as the network trains, which is not the case for the statistical output of the test module.</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5</a:t>
            </a:fld>
            <a:endParaRPr lang="en-GB"/>
          </a:p>
        </p:txBody>
      </p:sp>
    </p:spTree>
    <p:extLst>
      <p:ext uri="{BB962C8B-B14F-4D97-AF65-F5344CB8AC3E}">
        <p14:creationId xmlns:p14="http://schemas.microsoft.com/office/powerpoint/2010/main" val="108807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GIT-JOCKE: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6</a:t>
            </a:fld>
            <a:endParaRPr lang="en-GB"/>
          </a:p>
        </p:txBody>
      </p:sp>
    </p:spTree>
    <p:extLst>
      <p:ext uri="{BB962C8B-B14F-4D97-AF65-F5344CB8AC3E}">
        <p14:creationId xmlns:p14="http://schemas.microsoft.com/office/powerpoint/2010/main" val="337387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TORAN/SARA:</a:t>
            </a:r>
            <a:r>
              <a:rPr lang="sv-SE" baseline="0" dirty="0" smtClean="0"/>
              <a:t> </a:t>
            </a:r>
            <a:r>
              <a:rPr lang="sv-SE" dirty="0" smtClean="0"/>
              <a:t>Vi tar ut block med storleken 4x4</a:t>
            </a:r>
          </a:p>
          <a:p>
            <a:endParaRPr lang="sv-SE" dirty="0" smtClean="0"/>
          </a:p>
          <a:p>
            <a:r>
              <a:rPr lang="sv-SE" dirty="0" smtClean="0"/>
              <a:t>GLCM – Använder</a:t>
            </a:r>
            <a:r>
              <a:rPr lang="sv-SE" baseline="0" dirty="0" smtClean="0"/>
              <a:t> GLCM för att ta fram våra features som sedan skickas in i neuronnätet</a:t>
            </a:r>
          </a:p>
          <a:p>
            <a:r>
              <a:rPr lang="sv-SE" baseline="0" dirty="0" smtClean="0"/>
              <a:t>           - Detta görs genom att </a:t>
            </a:r>
            <a:r>
              <a:rPr lang="sv-SE" baseline="0" dirty="0" err="1" smtClean="0"/>
              <a:t>glcm</a:t>
            </a:r>
            <a:r>
              <a:rPr lang="sv-SE" baseline="0" dirty="0" smtClean="0"/>
              <a:t> jämför gråskalan mellan pixelpar och dess positioner i blocket. Utifrån dessa pixelpar kan man beräkna olika features så som energi, </a:t>
            </a:r>
            <a:r>
              <a:rPr lang="sv-SE" baseline="0" dirty="0" err="1" smtClean="0"/>
              <a:t>homogeneity</a:t>
            </a:r>
            <a:r>
              <a:rPr lang="sv-SE" baseline="0" dirty="0" smtClean="0"/>
              <a:t>, </a:t>
            </a:r>
            <a:r>
              <a:rPr lang="sv-SE" baseline="0" dirty="0" err="1" smtClean="0"/>
              <a:t>dissimilarity</a:t>
            </a:r>
            <a:r>
              <a:rPr lang="sv-SE" baseline="0" dirty="0" smtClean="0"/>
              <a:t>, ASM        (</a:t>
            </a:r>
            <a:r>
              <a:rPr lang="sv-SE" baseline="0" dirty="0" err="1" smtClean="0"/>
              <a:t>angular</a:t>
            </a:r>
            <a:r>
              <a:rPr lang="sv-SE" baseline="0" dirty="0" smtClean="0"/>
              <a:t> second moment), </a:t>
            </a:r>
            <a:r>
              <a:rPr lang="sv-SE" baseline="0" dirty="0" err="1" smtClean="0"/>
              <a:t>contrast</a:t>
            </a:r>
            <a:r>
              <a:rPr lang="sv-SE" baseline="0" dirty="0" smtClean="0"/>
              <a:t> samt </a:t>
            </a:r>
            <a:r>
              <a:rPr lang="sv-SE" baseline="0" dirty="0" err="1" smtClean="0"/>
              <a:t>correlation</a:t>
            </a:r>
            <a:r>
              <a:rPr lang="sv-SE" baseline="0" dirty="0" smtClean="0"/>
              <a:t>.</a:t>
            </a:r>
          </a:p>
          <a:p>
            <a:endParaRPr lang="sv-SE" baseline="0" dirty="0" smtClean="0"/>
          </a:p>
          <a:p>
            <a:r>
              <a:rPr lang="sv-SE" baseline="0" dirty="0" err="1" smtClean="0"/>
              <a:t>Mean</a:t>
            </a:r>
            <a:r>
              <a:rPr lang="sv-SE" baseline="0" dirty="0" smtClean="0"/>
              <a:t> </a:t>
            </a:r>
            <a:r>
              <a:rPr lang="sv-SE" baseline="0" dirty="0" err="1" smtClean="0"/>
              <a:t>value</a:t>
            </a:r>
            <a:r>
              <a:rPr lang="sv-SE" baseline="0" dirty="0" smtClean="0"/>
              <a:t> – Vi beräknar även medelvärdet för blocket och använder detta som en feature</a:t>
            </a:r>
          </a:p>
          <a:p>
            <a:endParaRPr lang="sv-SE" baseline="0" dirty="0" smtClean="0"/>
          </a:p>
          <a:p>
            <a:r>
              <a:rPr lang="sv-SE" baseline="0" dirty="0" err="1" smtClean="0"/>
              <a:t>Height</a:t>
            </a:r>
            <a:r>
              <a:rPr lang="sv-SE" baseline="0" dirty="0" smtClean="0"/>
              <a:t> </a:t>
            </a:r>
            <a:r>
              <a:rPr lang="sv-SE" baseline="0" dirty="0" err="1" smtClean="0"/>
              <a:t>map</a:t>
            </a:r>
            <a:r>
              <a:rPr lang="sv-SE" baseline="0" dirty="0" smtClean="0"/>
              <a:t> – </a:t>
            </a:r>
            <a:r>
              <a:rPr lang="sv-SE" baseline="0" dirty="0" err="1" smtClean="0"/>
              <a:t>Height</a:t>
            </a:r>
            <a:r>
              <a:rPr lang="sv-SE" baseline="0" dirty="0" smtClean="0"/>
              <a:t> </a:t>
            </a:r>
            <a:r>
              <a:rPr lang="sv-SE" baseline="0" dirty="0" err="1" smtClean="0"/>
              <a:t>map</a:t>
            </a:r>
            <a:r>
              <a:rPr lang="sv-SE" baseline="0" dirty="0" smtClean="0"/>
              <a:t> featuren som man kan se längst ner till höger beräknas genom adaptive </a:t>
            </a:r>
            <a:r>
              <a:rPr lang="sv-SE" baseline="0" dirty="0" err="1" smtClean="0"/>
              <a:t>tresholding</a:t>
            </a:r>
            <a:r>
              <a:rPr lang="sv-SE" baseline="0" dirty="0" smtClean="0"/>
              <a:t> över ett närliggande område. Detta kommer därför att representeras som en binär bild och    även det vi ser i bilden.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7</a:t>
            </a:fld>
            <a:endParaRPr lang="en-GB"/>
          </a:p>
        </p:txBody>
      </p:sp>
    </p:spTree>
    <p:extLst>
      <p:ext uri="{BB962C8B-B14F-4D97-AF65-F5344CB8AC3E}">
        <p14:creationId xmlns:p14="http://schemas.microsoft.com/office/powerpoint/2010/main" val="359604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PATTERATTE2000</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8</a:t>
            </a:fld>
            <a:endParaRPr lang="en-GB"/>
          </a:p>
        </p:txBody>
      </p:sp>
    </p:spTree>
    <p:extLst>
      <p:ext uri="{BB962C8B-B14F-4D97-AF65-F5344CB8AC3E}">
        <p14:creationId xmlns:p14="http://schemas.microsoft.com/office/powerpoint/2010/main" val="119761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TORAN/SARA: För att kunna</a:t>
            </a:r>
            <a:r>
              <a:rPr lang="sv-SE" baseline="0" dirty="0" smtClean="0"/>
              <a:t> avgöra vilka features som gav bästa resultat gjordes en omfattande undersökning där vi använde </a:t>
            </a:r>
            <a:r>
              <a:rPr lang="sv-SE" baseline="0" dirty="0" err="1" smtClean="0"/>
              <a:t>mean</a:t>
            </a:r>
            <a:r>
              <a:rPr lang="sv-SE" baseline="0" dirty="0" smtClean="0"/>
              <a:t> </a:t>
            </a:r>
            <a:r>
              <a:rPr lang="sv-SE" baseline="0" dirty="0" err="1" smtClean="0"/>
              <a:t>value</a:t>
            </a:r>
            <a:r>
              <a:rPr lang="sv-SE" baseline="0" dirty="0" smtClean="0"/>
              <a:t> som </a:t>
            </a:r>
            <a:r>
              <a:rPr lang="sv-SE" baseline="0" dirty="0" err="1" smtClean="0"/>
              <a:t>basline</a:t>
            </a:r>
            <a:r>
              <a:rPr lang="sv-SE" baseline="0" dirty="0" smtClean="0"/>
              <a:t> och olika kombinationer av de övriga </a:t>
            </a:r>
            <a:r>
              <a:rPr lang="sv-SE" baseline="0" dirty="0" err="1" smtClean="0"/>
              <a:t>glcm</a:t>
            </a:r>
            <a:r>
              <a:rPr lang="sv-SE" baseline="0" dirty="0" smtClean="0"/>
              <a:t> </a:t>
            </a:r>
            <a:r>
              <a:rPr lang="sv-SE" baseline="0" dirty="0" err="1" smtClean="0"/>
              <a:t>featurna</a:t>
            </a:r>
            <a:r>
              <a:rPr lang="sv-SE" baseline="0" dirty="0" smtClean="0"/>
              <a:t>. Vi utgick ifrån </a:t>
            </a:r>
            <a:r>
              <a:rPr lang="sv-SE" baseline="0" dirty="0" err="1" smtClean="0"/>
              <a:t>cost</a:t>
            </a:r>
            <a:r>
              <a:rPr lang="sv-SE" baseline="0" dirty="0" smtClean="0"/>
              <a:t> funktionen för att avgöra vad som gav det bästa resultatet. Det som visas i den vänstra grafen är resultatet för de kombinationer som gav bästa medelvärdet för ett bestämt antal features. I ljus rött visas även bästa resultatet av den kombinationen. Som man kan se gav 5 features lägsta medelvärdet och är därför den bästa antal kombinationer som kan användas. Kombinationen gavs av medelvärdet, energin, </a:t>
            </a:r>
            <a:r>
              <a:rPr lang="sv-SE" baseline="0" dirty="0" err="1" smtClean="0"/>
              <a:t>homogeneity</a:t>
            </a:r>
            <a:r>
              <a:rPr lang="sv-SE" baseline="0" dirty="0" smtClean="0"/>
              <a:t>, </a:t>
            </a:r>
            <a:r>
              <a:rPr lang="sv-SE" baseline="0" dirty="0" err="1" smtClean="0"/>
              <a:t>dissimilarity</a:t>
            </a:r>
            <a:r>
              <a:rPr lang="sv-SE" baseline="0" dirty="0" smtClean="0"/>
              <a:t> och ASM. I den högra grafen visas motsvarande resultat för vatten, väg och bakgrund.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9</a:t>
            </a:fld>
            <a:endParaRPr lang="en-GB"/>
          </a:p>
        </p:txBody>
      </p:sp>
    </p:spTree>
    <p:extLst>
      <p:ext uri="{BB962C8B-B14F-4D97-AF65-F5344CB8AC3E}">
        <p14:creationId xmlns:p14="http://schemas.microsoft.com/office/powerpoint/2010/main" val="46003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 Resultatet från neuronnätet var väldigt brusigt, vilket kan ses i den vänstra</a:t>
            </a:r>
            <a:r>
              <a:rPr lang="sv-SE" baseline="0" dirty="0" smtClean="0"/>
              <a:t> bilden. Därför valde vi att skapa en bild med den råa </a:t>
            </a:r>
            <a:r>
              <a:rPr lang="sv-SE" baseline="0" dirty="0" err="1" smtClean="0"/>
              <a:t>utdatan</a:t>
            </a:r>
            <a:r>
              <a:rPr lang="sv-SE" baseline="0" dirty="0" smtClean="0"/>
              <a:t> från neuronnätet i RGB. Istället bara för att ta maxvärdet av den råa </a:t>
            </a:r>
            <a:r>
              <a:rPr lang="sv-SE" baseline="0" dirty="0" err="1" smtClean="0"/>
              <a:t>utdatan</a:t>
            </a:r>
            <a:r>
              <a:rPr lang="sv-SE" baseline="0" dirty="0" smtClean="0"/>
              <a:t> som gav den vänstra bilden efterprocesserades denna bild. Vi valde att de olika färgkanalerna olika och sedan ta maxvärdet, vilket visas i den högra bilden. Detta resulterade att brus och uppenbart felklassificerade block rättades till att sättas till dess omgivning.</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10</a:t>
            </a:fld>
            <a:endParaRPr lang="en-GB"/>
          </a:p>
        </p:txBody>
      </p:sp>
    </p:spTree>
    <p:extLst>
      <p:ext uri="{BB962C8B-B14F-4D97-AF65-F5344CB8AC3E}">
        <p14:creationId xmlns:p14="http://schemas.microsoft.com/office/powerpoint/2010/main" val="195768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sv-SE" smtClean="0"/>
              <a:t>Klicka här för att ändra 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57248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106206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0241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966023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28884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2569701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658704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smtClean="0"/>
              <a:t>Klicka här för att ändra format</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65254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153495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2015-12-14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12372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Date Placeholder 4"/>
          <p:cNvSpPr>
            <a:spLocks noGrp="1"/>
          </p:cNvSpPr>
          <p:nvPr>
            <p:ph type="dt" sz="half" idx="10"/>
          </p:nvPr>
        </p:nvSpPr>
        <p:spPr/>
        <p:txBody>
          <a:bodyPr/>
          <a:lstStyle/>
          <a:p>
            <a:fld id="{3E853D9F-4359-4782-8E3D-869C12BE6625}" type="datetimeFigureOut">
              <a:rPr lang="sv-SE" smtClean="0"/>
              <a:t>2015-12-14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228277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Klicka här för att ändra format</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7" name="Date Placeholder 6"/>
          <p:cNvSpPr>
            <a:spLocks noGrp="1"/>
          </p:cNvSpPr>
          <p:nvPr>
            <p:ph type="dt" sz="half" idx="10"/>
          </p:nvPr>
        </p:nvSpPr>
        <p:spPr/>
        <p:txBody>
          <a:bodyPr/>
          <a:lstStyle/>
          <a:p>
            <a:fld id="{3E853D9F-4359-4782-8E3D-869C12BE6625}" type="datetimeFigureOut">
              <a:rPr lang="sv-SE" smtClean="0"/>
              <a:t>2015-12-14</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421967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smtClean="0"/>
              <a:t>Klicka här för att ändra format</a:t>
            </a:r>
            <a:endParaRPr lang="en-US" dirty="0"/>
          </a:p>
        </p:txBody>
      </p:sp>
      <p:sp>
        <p:nvSpPr>
          <p:cNvPr id="3" name="Date Placeholder 2"/>
          <p:cNvSpPr>
            <a:spLocks noGrp="1"/>
          </p:cNvSpPr>
          <p:nvPr>
            <p:ph type="dt" sz="half" idx="10"/>
          </p:nvPr>
        </p:nvSpPr>
        <p:spPr/>
        <p:txBody>
          <a:bodyPr/>
          <a:lstStyle/>
          <a:p>
            <a:fld id="{3E853D9F-4359-4782-8E3D-869C12BE6625}" type="datetimeFigureOut">
              <a:rPr lang="sv-SE" smtClean="0"/>
              <a:t>2015-12-14</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7778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53D9F-4359-4782-8E3D-869C12BE6625}" type="datetimeFigureOut">
              <a:rPr lang="sv-SE" smtClean="0"/>
              <a:t>2015-12-14</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13638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smtClean="0"/>
              <a:t>Klicka här för att ändra format</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3E853D9F-4359-4782-8E3D-869C12BE6625}" type="datetimeFigureOut">
              <a:rPr lang="sv-SE" smtClean="0"/>
              <a:t>2015-12-14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85560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smtClean="0"/>
              <a:t>Klicka här för att ändra format</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smtClean="0"/>
              <a:t>Klicka på ikonen för att lägga till en bild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3E853D9F-4359-4782-8E3D-869C12BE6625}" type="datetimeFigureOut">
              <a:rPr lang="sv-SE" smtClean="0"/>
              <a:t>2015-12-14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985988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smtClean="0"/>
              <a:t>Klicka här för att ändra 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853D9F-4359-4782-8E3D-869C12BE6625}" type="datetimeFigureOut">
              <a:rPr lang="sv-SE" smtClean="0"/>
              <a:t>2015-12-14</a:t>
            </a:fld>
            <a:endParaRPr lang="sv-S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241B944-13F0-4E17-B1ED-1D8C81A49383}" type="slidenum">
              <a:rPr lang="sv-SE" smtClean="0"/>
              <a:t>‹#›</a:t>
            </a:fld>
            <a:endParaRPr lang="sv-SE"/>
          </a:p>
        </p:txBody>
      </p:sp>
    </p:spTree>
    <p:extLst>
      <p:ext uri="{BB962C8B-B14F-4D97-AF65-F5344CB8AC3E}">
        <p14:creationId xmlns:p14="http://schemas.microsoft.com/office/powerpoint/2010/main" val="102600013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rubrik 2"/>
          <p:cNvSpPr>
            <a:spLocks noGrp="1"/>
          </p:cNvSpPr>
          <p:nvPr>
            <p:ph type="subTitle" idx="1"/>
          </p:nvPr>
        </p:nvSpPr>
        <p:spPr/>
        <p:txBody>
          <a:bodyPr/>
          <a:lstStyle/>
          <a:p>
            <a:r>
              <a:rPr lang="en-US" dirty="0" smtClean="0"/>
              <a:t>CDIO – Autumn 2015</a:t>
            </a:r>
            <a:endParaRPr lang="en-US"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747" y="893891"/>
            <a:ext cx="7916380" cy="2314898"/>
          </a:xfrm>
          <a:prstGeom prst="rect">
            <a:avLst/>
          </a:prstGeom>
        </p:spPr>
      </p:pic>
    </p:spTree>
    <p:extLst>
      <p:ext uri="{BB962C8B-B14F-4D97-AF65-F5344CB8AC3E}">
        <p14:creationId xmlns:p14="http://schemas.microsoft.com/office/powerpoint/2010/main" val="1170648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9141"/>
          </a:xfrm>
        </p:spPr>
        <p:txBody>
          <a:bodyPr/>
          <a:lstStyle/>
          <a:p>
            <a:r>
              <a:rPr lang="sv-SE" dirty="0" smtClean="0"/>
              <a:t>Post </a:t>
            </a:r>
            <a:r>
              <a:rPr lang="sv-SE" dirty="0" err="1" smtClean="0"/>
              <a:t>processing</a:t>
            </a:r>
            <a:endParaRPr lang="sv-SE" dirty="0"/>
          </a:p>
        </p:txBody>
      </p:sp>
      <p:sp>
        <p:nvSpPr>
          <p:cNvPr id="3" name="Platshållare för innehåll 2"/>
          <p:cNvSpPr>
            <a:spLocks noGrp="1"/>
          </p:cNvSpPr>
          <p:nvPr>
            <p:ph idx="1"/>
          </p:nvPr>
        </p:nvSpPr>
        <p:spPr>
          <a:xfrm>
            <a:off x="677334" y="1568741"/>
            <a:ext cx="8596668" cy="3880773"/>
          </a:xfrm>
        </p:spPr>
        <p:txBody>
          <a:bodyPr/>
          <a:lstStyle/>
          <a:p>
            <a:r>
              <a:rPr lang="sv-SE" dirty="0" err="1" smtClean="0"/>
              <a:t>ProcessG</a:t>
            </a:r>
            <a:endParaRPr lang="sv-SE" dirty="0" smtClean="0"/>
          </a:p>
          <a:p>
            <a:endParaRPr lang="sv-SE" dirty="0"/>
          </a:p>
        </p:txBody>
      </p:sp>
      <p:pic>
        <p:nvPicPr>
          <p:cNvPr id="4" name="Bildobjekt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53" y="2650921"/>
            <a:ext cx="2869035" cy="2869035"/>
          </a:xfrm>
          <a:prstGeom prst="rect">
            <a:avLst/>
          </a:prstGeo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5565" y="2650921"/>
            <a:ext cx="2869035" cy="2869035"/>
          </a:xfrm>
          <a:prstGeom prst="rect">
            <a:avLst/>
          </a:prstGeom>
        </p:spPr>
      </p:pic>
      <p:pic>
        <p:nvPicPr>
          <p:cNvPr id="6" name="Bildobjekt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77" y="2650921"/>
            <a:ext cx="2869035" cy="2869035"/>
          </a:xfrm>
          <a:prstGeom prst="rect">
            <a:avLst/>
          </a:prstGeom>
        </p:spPr>
      </p:pic>
    </p:spTree>
    <p:extLst>
      <p:ext uri="{BB962C8B-B14F-4D97-AF65-F5344CB8AC3E}">
        <p14:creationId xmlns:p14="http://schemas.microsoft.com/office/powerpoint/2010/main" val="1766872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16528"/>
          </a:xfrm>
        </p:spPr>
        <p:txBody>
          <a:bodyPr/>
          <a:lstStyle/>
          <a:p>
            <a:r>
              <a:rPr lang="sv-SE" dirty="0" err="1" smtClean="0"/>
              <a:t>Result</a:t>
            </a:r>
            <a:endParaRPr lang="sv-SE" dirty="0"/>
          </a:p>
        </p:txBody>
      </p:sp>
      <p:pic>
        <p:nvPicPr>
          <p:cNvPr id="4" name="Platshållare för innehåll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735021"/>
            <a:ext cx="3951914" cy="3951914"/>
          </a:xfr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74" y="1735021"/>
            <a:ext cx="3951913" cy="3951913"/>
          </a:xfrm>
          <a:prstGeom prst="rect">
            <a:avLst/>
          </a:prstGeom>
        </p:spPr>
      </p:pic>
    </p:spTree>
    <p:extLst>
      <p:ext uri="{BB962C8B-B14F-4D97-AF65-F5344CB8AC3E}">
        <p14:creationId xmlns:p14="http://schemas.microsoft.com/office/powerpoint/2010/main" val="548078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82972"/>
          </a:xfrm>
        </p:spPr>
        <p:txBody>
          <a:bodyPr/>
          <a:lstStyle/>
          <a:p>
            <a:r>
              <a:rPr lang="sv-SE" dirty="0" err="1" smtClean="0"/>
              <a:t>Result</a:t>
            </a:r>
            <a:endParaRPr lang="en-GB" dirty="0"/>
          </a:p>
        </p:txBody>
      </p:sp>
      <p:pic>
        <p:nvPicPr>
          <p:cNvPr id="4" name="Platshållare för innehåll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75668" y="1551628"/>
            <a:ext cx="4043829" cy="4043829"/>
          </a:xfr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334" y="1543238"/>
            <a:ext cx="4043830" cy="4043830"/>
          </a:xfrm>
          <a:prstGeom prst="rect">
            <a:avLst/>
          </a:prstGeom>
        </p:spPr>
      </p:pic>
    </p:spTree>
    <p:extLst>
      <p:ext uri="{BB962C8B-B14F-4D97-AF65-F5344CB8AC3E}">
        <p14:creationId xmlns:p14="http://schemas.microsoft.com/office/powerpoint/2010/main" val="3390573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82972"/>
          </a:xfrm>
        </p:spPr>
        <p:txBody>
          <a:bodyPr/>
          <a:lstStyle/>
          <a:p>
            <a:r>
              <a:rPr lang="en-US" dirty="0" smtClean="0"/>
              <a:t>Discussion</a:t>
            </a:r>
            <a:endParaRPr lang="en-US" dirty="0"/>
          </a:p>
        </p:txBody>
      </p:sp>
      <p:sp>
        <p:nvSpPr>
          <p:cNvPr id="3" name="Platshållare för innehåll 2"/>
          <p:cNvSpPr>
            <a:spLocks noGrp="1"/>
          </p:cNvSpPr>
          <p:nvPr>
            <p:ph idx="1"/>
          </p:nvPr>
        </p:nvSpPr>
        <p:spPr>
          <a:xfrm>
            <a:off x="677334" y="1455913"/>
            <a:ext cx="8596668" cy="3880773"/>
          </a:xfrm>
        </p:spPr>
        <p:txBody>
          <a:bodyPr/>
          <a:lstStyle/>
          <a:p>
            <a:r>
              <a:rPr lang="en-US" dirty="0"/>
              <a:t>OSM </a:t>
            </a:r>
            <a:r>
              <a:rPr lang="en-US" dirty="0" smtClean="0"/>
              <a:t>imperfect ground truth</a:t>
            </a:r>
            <a:endParaRPr lang="en-US" dirty="0"/>
          </a:p>
          <a:p>
            <a:r>
              <a:rPr lang="en-US" dirty="0" smtClean="0"/>
              <a:t>Trees</a:t>
            </a:r>
          </a:p>
          <a:p>
            <a:r>
              <a:rPr lang="en-US" dirty="0" smtClean="0"/>
              <a:t>Road width</a:t>
            </a:r>
          </a:p>
          <a:p>
            <a:endParaRPr lang="en-US" dirty="0" smtClean="0"/>
          </a:p>
          <a:p>
            <a:endParaRPr lang="en-US" dirty="0"/>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95" y="1948837"/>
            <a:ext cx="4987354" cy="4643399"/>
          </a:xfrm>
          <a:prstGeom prst="rect">
            <a:avLst/>
          </a:prstGeom>
        </p:spPr>
      </p:pic>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95" y="1948837"/>
            <a:ext cx="4987354" cy="4643399"/>
          </a:xfrm>
          <a:prstGeom prst="rect">
            <a:avLst/>
          </a:prstGeom>
        </p:spPr>
      </p:pic>
    </p:spTree>
    <p:extLst>
      <p:ext uri="{BB962C8B-B14F-4D97-AF65-F5344CB8AC3E}">
        <p14:creationId xmlns:p14="http://schemas.microsoft.com/office/powerpoint/2010/main" val="409575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27494"/>
          </a:xfrm>
        </p:spPr>
        <p:txBody>
          <a:bodyPr/>
          <a:lstStyle/>
          <a:p>
            <a:r>
              <a:rPr lang="en-US" dirty="0" smtClean="0"/>
              <a:t>Discussion</a:t>
            </a:r>
            <a:endParaRPr lang="en-US" dirty="0"/>
          </a:p>
        </p:txBody>
      </p:sp>
      <p:sp>
        <p:nvSpPr>
          <p:cNvPr id="3" name="Platshållare för innehåll 2"/>
          <p:cNvSpPr>
            <a:spLocks noGrp="1"/>
          </p:cNvSpPr>
          <p:nvPr>
            <p:ph idx="1"/>
          </p:nvPr>
        </p:nvSpPr>
        <p:spPr>
          <a:xfrm>
            <a:off x="677334" y="1401464"/>
            <a:ext cx="8596668" cy="3880773"/>
          </a:xfrm>
        </p:spPr>
        <p:txBody>
          <a:bodyPr/>
          <a:lstStyle/>
          <a:p>
            <a:r>
              <a:rPr lang="en-US" dirty="0" smtClean="0"/>
              <a:t>Trees as road</a:t>
            </a:r>
            <a:endParaRPr lang="en-US" dirty="0"/>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056" y="1401465"/>
            <a:ext cx="5176706" cy="5176706"/>
          </a:xfrm>
          <a:prstGeom prst="rect">
            <a:avLst/>
          </a:prstGeom>
        </p:spPr>
      </p:pic>
    </p:spTree>
    <p:extLst>
      <p:ext uri="{BB962C8B-B14F-4D97-AF65-F5344CB8AC3E}">
        <p14:creationId xmlns:p14="http://schemas.microsoft.com/office/powerpoint/2010/main" val="969731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920614" y="2329343"/>
            <a:ext cx="8596668" cy="1320800"/>
          </a:xfrm>
        </p:spPr>
        <p:txBody>
          <a:bodyPr/>
          <a:lstStyle/>
          <a:p>
            <a:pPr algn="ctr"/>
            <a:r>
              <a:rPr lang="sv-SE" dirty="0" err="1" smtClean="0"/>
              <a:t>Questions</a:t>
            </a:r>
            <a:r>
              <a:rPr lang="sv-SE" dirty="0" smtClean="0"/>
              <a:t>?</a:t>
            </a:r>
            <a:endParaRPr lang="sv-SE" dirty="0"/>
          </a:p>
        </p:txBody>
      </p:sp>
    </p:spTree>
    <p:extLst>
      <p:ext uri="{BB962C8B-B14F-4D97-AF65-F5344CB8AC3E}">
        <p14:creationId xmlns:p14="http://schemas.microsoft.com/office/powerpoint/2010/main" val="3147246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92029"/>
          </a:xfrm>
        </p:spPr>
        <p:txBody>
          <a:bodyPr/>
          <a:lstStyle/>
          <a:p>
            <a:r>
              <a:rPr lang="sv-SE" dirty="0" err="1" smtClean="0"/>
              <a:t>Content</a:t>
            </a:r>
            <a:endParaRPr lang="sv-SE" dirty="0"/>
          </a:p>
        </p:txBody>
      </p:sp>
      <p:sp>
        <p:nvSpPr>
          <p:cNvPr id="3" name="Platshållare för innehåll 2"/>
          <p:cNvSpPr>
            <a:spLocks noGrp="1"/>
          </p:cNvSpPr>
          <p:nvPr>
            <p:ph idx="1"/>
          </p:nvPr>
        </p:nvSpPr>
        <p:spPr>
          <a:xfrm>
            <a:off x="677334" y="1426128"/>
            <a:ext cx="8596668" cy="5066951"/>
          </a:xfrm>
        </p:spPr>
        <p:txBody>
          <a:bodyPr/>
          <a:lstStyle/>
          <a:p>
            <a:r>
              <a:rPr lang="en-US" dirty="0" smtClean="0"/>
              <a:t>Project members</a:t>
            </a:r>
          </a:p>
          <a:p>
            <a:r>
              <a:rPr lang="en-US" dirty="0" smtClean="0"/>
              <a:t>Project goals</a:t>
            </a:r>
          </a:p>
          <a:p>
            <a:r>
              <a:rPr lang="en-US" dirty="0" smtClean="0"/>
              <a:t>System</a:t>
            </a:r>
          </a:p>
          <a:p>
            <a:pPr lvl="1"/>
            <a:r>
              <a:rPr lang="en-US" dirty="0" smtClean="0"/>
              <a:t>Flow chart </a:t>
            </a:r>
          </a:p>
          <a:p>
            <a:pPr lvl="1"/>
            <a:r>
              <a:rPr lang="en-US" dirty="0" err="1" smtClean="0"/>
              <a:t>OpenStreetMap</a:t>
            </a:r>
            <a:endParaRPr lang="en-US" dirty="0" smtClean="0"/>
          </a:p>
          <a:p>
            <a:pPr lvl="1"/>
            <a:r>
              <a:rPr lang="en-US" dirty="0" smtClean="0"/>
              <a:t>Features</a:t>
            </a:r>
          </a:p>
          <a:p>
            <a:pPr lvl="1"/>
            <a:r>
              <a:rPr lang="en-US" dirty="0" smtClean="0"/>
              <a:t>Neural Network</a:t>
            </a:r>
          </a:p>
          <a:p>
            <a:pPr lvl="1"/>
            <a:r>
              <a:rPr lang="en-US" dirty="0" smtClean="0"/>
              <a:t>Post processing</a:t>
            </a:r>
          </a:p>
          <a:p>
            <a:r>
              <a:rPr lang="en-US" dirty="0" smtClean="0"/>
              <a:t>Result </a:t>
            </a:r>
          </a:p>
          <a:p>
            <a:r>
              <a:rPr lang="en-US" dirty="0" smtClean="0"/>
              <a:t>Discussion</a:t>
            </a:r>
          </a:p>
          <a:p>
            <a:r>
              <a:rPr lang="en-US" dirty="0" smtClean="0"/>
              <a:t>Questions</a:t>
            </a:r>
          </a:p>
          <a:p>
            <a:endParaRPr lang="en-US" dirty="0" smtClean="0"/>
          </a:p>
          <a:p>
            <a:endParaRPr lang="en-US" dirty="0"/>
          </a:p>
        </p:txBody>
      </p:sp>
    </p:spTree>
    <p:extLst>
      <p:ext uri="{BB962C8B-B14F-4D97-AF65-F5344CB8AC3E}">
        <p14:creationId xmlns:p14="http://schemas.microsoft.com/office/powerpoint/2010/main" val="1782755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sv-SE" dirty="0" smtClean="0"/>
              <a:t>Project </a:t>
            </a:r>
            <a:r>
              <a:rPr lang="sv-SE" dirty="0" err="1" smtClean="0"/>
              <a:t>members</a:t>
            </a:r>
            <a:endParaRPr lang="sv-SE" dirty="0"/>
          </a:p>
        </p:txBody>
      </p:sp>
      <p:pic>
        <p:nvPicPr>
          <p:cNvPr id="8" name="Bildobjekt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5598" y="2771290"/>
            <a:ext cx="1943083" cy="2916446"/>
          </a:xfrm>
          <a:prstGeom prst="rect">
            <a:avLst/>
          </a:prstGeom>
        </p:spPr>
      </p:pic>
      <p:pic>
        <p:nvPicPr>
          <p:cNvPr id="11" name="Bildobjekt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251" y="236492"/>
            <a:ext cx="3888962" cy="2586312"/>
          </a:xfrm>
          <a:prstGeom prst="rect">
            <a:avLst/>
          </a:prstGeom>
        </p:spPr>
      </p:pic>
      <p:pic>
        <p:nvPicPr>
          <p:cNvPr id="7" name="Bildobjekt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1225" y="1287435"/>
            <a:ext cx="2303054" cy="3070738"/>
          </a:xfrm>
          <a:prstGeom prst="rect">
            <a:avLst/>
          </a:prstGeom>
        </p:spPr>
      </p:pic>
      <p:pic>
        <p:nvPicPr>
          <p:cNvPr id="10" name="Bildobjekt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0619" y="3829119"/>
            <a:ext cx="3101211" cy="2209310"/>
          </a:xfrm>
          <a:prstGeom prst="rect">
            <a:avLst/>
          </a:prstGeom>
        </p:spPr>
      </p:pic>
      <p:pic>
        <p:nvPicPr>
          <p:cNvPr id="13" name="Bildobjekt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602" y="1453832"/>
            <a:ext cx="2651659" cy="1935320"/>
          </a:xfrm>
          <a:prstGeom prst="rect">
            <a:avLst/>
          </a:prstGeom>
        </p:spPr>
      </p:pic>
      <p:pic>
        <p:nvPicPr>
          <p:cNvPr id="12" name="Bildobjekt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4612" y="3258734"/>
            <a:ext cx="1475682" cy="2278426"/>
          </a:xfrm>
          <a:prstGeom prst="rect">
            <a:avLst/>
          </a:prstGeom>
        </p:spPr>
      </p:pic>
      <p:pic>
        <p:nvPicPr>
          <p:cNvPr id="9" name="Bildobjekt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7406" y="4070041"/>
            <a:ext cx="1905049" cy="2572354"/>
          </a:xfrm>
          <a:prstGeom prst="rect">
            <a:avLst/>
          </a:prstGeom>
        </p:spPr>
      </p:pic>
    </p:spTree>
    <p:extLst>
      <p:ext uri="{BB962C8B-B14F-4D97-AF65-F5344CB8AC3E}">
        <p14:creationId xmlns:p14="http://schemas.microsoft.com/office/powerpoint/2010/main" val="3068634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53374"/>
          </a:xfrm>
        </p:spPr>
        <p:txBody>
          <a:bodyPr/>
          <a:lstStyle/>
          <a:p>
            <a:r>
              <a:rPr lang="en-US" dirty="0" smtClean="0"/>
              <a:t>Project goal</a:t>
            </a:r>
            <a:endParaRPr lang="en-US" dirty="0"/>
          </a:p>
        </p:txBody>
      </p:sp>
      <p:sp>
        <p:nvSpPr>
          <p:cNvPr id="3" name="Platshållare för innehåll 2"/>
          <p:cNvSpPr>
            <a:spLocks noGrp="1"/>
          </p:cNvSpPr>
          <p:nvPr>
            <p:ph idx="1"/>
          </p:nvPr>
        </p:nvSpPr>
        <p:spPr>
          <a:xfrm>
            <a:off x="677334" y="1513608"/>
            <a:ext cx="8596668" cy="3880773"/>
          </a:xfrm>
        </p:spPr>
        <p:txBody>
          <a:bodyPr/>
          <a:lstStyle/>
          <a:p>
            <a:r>
              <a:rPr lang="en-US" dirty="0" smtClean="0"/>
              <a:t>Background</a:t>
            </a:r>
          </a:p>
          <a:p>
            <a:pPr lvl="1"/>
            <a:r>
              <a:rPr lang="en-US" dirty="0" err="1" smtClean="0"/>
              <a:t>Vricon</a:t>
            </a:r>
            <a:endParaRPr lang="en-US" dirty="0" smtClean="0"/>
          </a:p>
          <a:p>
            <a:r>
              <a:rPr lang="en-US" dirty="0" smtClean="0"/>
              <a:t>Specifications</a:t>
            </a:r>
          </a:p>
          <a:p>
            <a:pPr lvl="1"/>
            <a:r>
              <a:rPr lang="en-US" dirty="0" smtClean="0"/>
              <a:t>Road</a:t>
            </a:r>
          </a:p>
          <a:p>
            <a:pPr lvl="1"/>
            <a:r>
              <a:rPr lang="en-US" dirty="0" smtClean="0"/>
              <a:t>Water </a:t>
            </a:r>
            <a:endParaRPr lang="en-US" dirty="0" smtClean="0"/>
          </a:p>
          <a:p>
            <a:endParaRPr lang="en-US" dirty="0" smtClean="0"/>
          </a:p>
          <a:p>
            <a:pPr lvl="1"/>
            <a:endParaRPr lang="sv-SE" dirty="0"/>
          </a:p>
          <a:p>
            <a:pPr lvl="1"/>
            <a:endParaRPr lang="sv-SE" dirty="0" smtClean="0"/>
          </a:p>
          <a:p>
            <a:pPr lvl="1"/>
            <a:endParaRPr lang="sv-SE" dirty="0" smtClean="0"/>
          </a:p>
          <a:p>
            <a:endParaRPr lang="sv-SE" dirty="0" smtClean="0"/>
          </a:p>
          <a:p>
            <a:endParaRPr lang="sv-SE" dirty="0"/>
          </a:p>
        </p:txBody>
      </p:sp>
    </p:spTree>
    <p:extLst>
      <p:ext uri="{BB962C8B-B14F-4D97-AF65-F5344CB8AC3E}">
        <p14:creationId xmlns:p14="http://schemas.microsoft.com/office/powerpoint/2010/main" val="760652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44747"/>
          </a:xfrm>
        </p:spPr>
        <p:txBody>
          <a:bodyPr/>
          <a:lstStyle/>
          <a:p>
            <a:r>
              <a:rPr lang="sv-SE" dirty="0" smtClean="0"/>
              <a:t>System – </a:t>
            </a:r>
            <a:r>
              <a:rPr lang="sv-SE" dirty="0" err="1" smtClean="0"/>
              <a:t>flow</a:t>
            </a:r>
            <a:r>
              <a:rPr lang="sv-SE" dirty="0" smtClean="0"/>
              <a:t> </a:t>
            </a:r>
            <a:r>
              <a:rPr lang="sv-SE" dirty="0" err="1" smtClean="0"/>
              <a:t>chart</a:t>
            </a:r>
            <a:endParaRPr lang="sv-SE" dirty="0"/>
          </a:p>
        </p:txBody>
      </p:sp>
      <p:pic>
        <p:nvPicPr>
          <p:cNvPr id="4" name="Platshållare för innehåll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81715"/>
            <a:ext cx="8596312" cy="3514565"/>
          </a:xfrm>
        </p:spPr>
      </p:pic>
    </p:spTree>
    <p:extLst>
      <p:ext uri="{BB962C8B-B14F-4D97-AF65-F5344CB8AC3E}">
        <p14:creationId xmlns:p14="http://schemas.microsoft.com/office/powerpoint/2010/main" val="152673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33306"/>
          </a:xfrm>
        </p:spPr>
        <p:txBody>
          <a:bodyPr/>
          <a:lstStyle/>
          <a:p>
            <a:r>
              <a:rPr lang="sv-SE" dirty="0" smtClean="0"/>
              <a:t>System - </a:t>
            </a:r>
            <a:r>
              <a:rPr lang="sv-SE" dirty="0" err="1" smtClean="0"/>
              <a:t>OpenStreetMap</a:t>
            </a:r>
            <a:endParaRPr lang="sv-SE" dirty="0"/>
          </a:p>
        </p:txBody>
      </p:sp>
      <p:sp>
        <p:nvSpPr>
          <p:cNvPr id="3" name="Platshållare för innehåll 2"/>
          <p:cNvSpPr>
            <a:spLocks noGrp="1"/>
          </p:cNvSpPr>
          <p:nvPr>
            <p:ph idx="1"/>
          </p:nvPr>
        </p:nvSpPr>
        <p:spPr>
          <a:xfrm>
            <a:off x="677334" y="1442906"/>
            <a:ext cx="8596668" cy="3880773"/>
          </a:xfrm>
        </p:spPr>
        <p:txBody>
          <a:bodyPr/>
          <a:lstStyle/>
          <a:p>
            <a:r>
              <a:rPr lang="sv-SE" dirty="0" err="1" smtClean="0"/>
              <a:t>Ground</a:t>
            </a:r>
            <a:r>
              <a:rPr lang="sv-SE" dirty="0" smtClean="0"/>
              <a:t> </a:t>
            </a:r>
            <a:r>
              <a:rPr lang="sv-SE" dirty="0" err="1" smtClean="0"/>
              <a:t>truth</a:t>
            </a:r>
            <a:endParaRPr lang="sv-SE" dirty="0" smtClean="0"/>
          </a:p>
          <a:p>
            <a:pPr marL="0" indent="0">
              <a:buNone/>
            </a:pPr>
            <a:endParaRPr lang="sv-SE" dirty="0" smtClean="0"/>
          </a:p>
        </p:txBody>
      </p:sp>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3122" y="2567031"/>
            <a:ext cx="3171038" cy="3171038"/>
          </a:xfrm>
          <a:prstGeom prst="rect">
            <a:avLst/>
          </a:prstGeom>
        </p:spPr>
      </p:pic>
      <p:pic>
        <p:nvPicPr>
          <p:cNvPr id="6" name="Bildobjekt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334" y="2567031"/>
            <a:ext cx="3171038" cy="3171038"/>
          </a:xfrm>
          <a:prstGeom prst="rect">
            <a:avLst/>
          </a:prstGeom>
        </p:spPr>
      </p:pic>
    </p:spTree>
    <p:extLst>
      <p:ext uri="{BB962C8B-B14F-4D97-AF65-F5344CB8AC3E}">
        <p14:creationId xmlns:p14="http://schemas.microsoft.com/office/powerpoint/2010/main" val="349210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0752"/>
          </a:xfrm>
        </p:spPr>
        <p:txBody>
          <a:bodyPr/>
          <a:lstStyle/>
          <a:p>
            <a:r>
              <a:rPr lang="sv-SE" dirty="0" smtClean="0"/>
              <a:t>System - Features</a:t>
            </a:r>
            <a:endParaRPr lang="sv-SE" dirty="0"/>
          </a:p>
        </p:txBody>
      </p:sp>
      <p:sp>
        <p:nvSpPr>
          <p:cNvPr id="3" name="Platshållare för innehåll 2"/>
          <p:cNvSpPr>
            <a:spLocks noGrp="1"/>
          </p:cNvSpPr>
          <p:nvPr>
            <p:ph idx="1"/>
          </p:nvPr>
        </p:nvSpPr>
        <p:spPr>
          <a:xfrm>
            <a:off x="677334" y="1398921"/>
            <a:ext cx="8596668" cy="5278716"/>
          </a:xfrm>
        </p:spPr>
        <p:txBody>
          <a:bodyPr/>
          <a:lstStyle/>
          <a:p>
            <a:r>
              <a:rPr lang="en-US" dirty="0" smtClean="0"/>
              <a:t>Gray level co-occurrence matrix</a:t>
            </a:r>
          </a:p>
          <a:p>
            <a:pPr lvl="1"/>
            <a:r>
              <a:rPr lang="en-US" dirty="0" smtClean="0"/>
              <a:t>Energy</a:t>
            </a:r>
          </a:p>
          <a:p>
            <a:pPr lvl="1"/>
            <a:r>
              <a:rPr lang="en-US" dirty="0" smtClean="0"/>
              <a:t>Homogeneity</a:t>
            </a:r>
          </a:p>
          <a:p>
            <a:pPr lvl="1"/>
            <a:r>
              <a:rPr lang="en-US" dirty="0" smtClean="0"/>
              <a:t>Dissimilarity</a:t>
            </a:r>
          </a:p>
          <a:p>
            <a:pPr lvl="1"/>
            <a:r>
              <a:rPr lang="en-US" dirty="0" smtClean="0"/>
              <a:t>ASM</a:t>
            </a:r>
            <a:endParaRPr lang="en-US" dirty="0" smtClean="0"/>
          </a:p>
          <a:p>
            <a:r>
              <a:rPr lang="en-US" dirty="0" smtClean="0"/>
              <a:t>Mean value</a:t>
            </a:r>
          </a:p>
          <a:p>
            <a:r>
              <a:rPr lang="en-US" dirty="0" smtClean="0"/>
              <a:t>Height map</a:t>
            </a:r>
          </a:p>
          <a:p>
            <a:endParaRPr lang="en-US" dirty="0" smtClean="0"/>
          </a:p>
          <a:p>
            <a:pPr marL="0" indent="0">
              <a:buNone/>
            </a:pPr>
            <a:endParaRPr lang="en-US" dirty="0" smtClean="0"/>
          </a:p>
          <a:p>
            <a:pPr lvl="1"/>
            <a:endParaRPr lang="en-US" dirty="0"/>
          </a:p>
        </p:txBody>
      </p:sp>
      <p:pic>
        <p:nvPicPr>
          <p:cNvPr id="11" name="Bildobjekt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335" y="1624027"/>
            <a:ext cx="1538624" cy="1538624"/>
          </a:xfrm>
          <a:prstGeom prst="rect">
            <a:avLst/>
          </a:prstGeom>
        </p:spPr>
      </p:pic>
      <p:pic>
        <p:nvPicPr>
          <p:cNvPr id="12" name="Bildobjekt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210" y="1627311"/>
            <a:ext cx="1538625" cy="1538625"/>
          </a:xfrm>
          <a:prstGeom prst="rect">
            <a:avLst/>
          </a:prstGeom>
        </p:spPr>
      </p:pic>
      <p:pic>
        <p:nvPicPr>
          <p:cNvPr id="14" name="Bildobjekt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8086" y="1624027"/>
            <a:ext cx="1538624" cy="1538624"/>
          </a:xfrm>
          <a:prstGeom prst="rect">
            <a:avLst/>
          </a:prstGeom>
        </p:spPr>
      </p:pic>
      <p:pic>
        <p:nvPicPr>
          <p:cNvPr id="15" name="Bildobjekt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335" y="3339308"/>
            <a:ext cx="1538624" cy="1538624"/>
          </a:xfrm>
          <a:prstGeom prst="rect">
            <a:avLst/>
          </a:prstGeom>
        </p:spPr>
      </p:pic>
      <p:pic>
        <p:nvPicPr>
          <p:cNvPr id="16" name="Bildobjekt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210" y="3339308"/>
            <a:ext cx="1538625" cy="1538625"/>
          </a:xfrm>
          <a:prstGeom prst="rect">
            <a:avLst/>
          </a:prstGeom>
        </p:spPr>
      </p:pic>
      <p:pic>
        <p:nvPicPr>
          <p:cNvPr id="17" name="Bildobjekt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8086" y="3339308"/>
            <a:ext cx="1538624" cy="1538624"/>
          </a:xfrm>
          <a:prstGeom prst="rect">
            <a:avLst/>
          </a:prstGeom>
        </p:spPr>
      </p:pic>
    </p:spTree>
    <p:extLst>
      <p:ext uri="{BB962C8B-B14F-4D97-AF65-F5344CB8AC3E}">
        <p14:creationId xmlns:p14="http://schemas.microsoft.com/office/powerpoint/2010/main" val="3882929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0752"/>
          </a:xfrm>
        </p:spPr>
        <p:txBody>
          <a:bodyPr/>
          <a:lstStyle/>
          <a:p>
            <a:r>
              <a:rPr lang="sv-SE" dirty="0" smtClean="0"/>
              <a:t>System – Neural </a:t>
            </a:r>
            <a:r>
              <a:rPr lang="sv-SE" dirty="0" err="1" smtClean="0"/>
              <a:t>Network</a:t>
            </a:r>
            <a:endParaRPr lang="sv-SE" dirty="0"/>
          </a:p>
        </p:txBody>
      </p:sp>
      <p:sp>
        <p:nvSpPr>
          <p:cNvPr id="3" name="Platshållare för innehåll 2"/>
          <p:cNvSpPr>
            <a:spLocks noGrp="1"/>
          </p:cNvSpPr>
          <p:nvPr>
            <p:ph idx="1"/>
          </p:nvPr>
        </p:nvSpPr>
        <p:spPr>
          <a:xfrm>
            <a:off x="677334" y="1560352"/>
            <a:ext cx="8596668" cy="3880773"/>
          </a:xfrm>
        </p:spPr>
        <p:txBody>
          <a:bodyPr/>
          <a:lstStyle/>
          <a:p>
            <a:r>
              <a:rPr lang="en-US" dirty="0" smtClean="0"/>
              <a:t>Neural Network</a:t>
            </a:r>
          </a:p>
          <a:p>
            <a:r>
              <a:rPr lang="en-US" dirty="0" smtClean="0"/>
              <a:t>Approach</a:t>
            </a:r>
          </a:p>
          <a:p>
            <a:endParaRPr lang="sv-SE" dirty="0"/>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906" y="2724983"/>
            <a:ext cx="4623180" cy="2849299"/>
          </a:xfrm>
          <a:prstGeom prst="rect">
            <a:avLst/>
          </a:prstGeom>
        </p:spPr>
      </p:pic>
    </p:spTree>
    <p:extLst>
      <p:ext uri="{BB962C8B-B14F-4D97-AF65-F5344CB8AC3E}">
        <p14:creationId xmlns:p14="http://schemas.microsoft.com/office/powerpoint/2010/main" val="40783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24917"/>
          </a:xfrm>
        </p:spPr>
        <p:txBody>
          <a:bodyPr/>
          <a:lstStyle/>
          <a:p>
            <a:r>
              <a:rPr lang="sv-SE" dirty="0" smtClean="0"/>
              <a:t>System – features </a:t>
            </a:r>
            <a:endParaRPr lang="sv-SE" dirty="0"/>
          </a:p>
        </p:txBody>
      </p:sp>
      <p:sp>
        <p:nvSpPr>
          <p:cNvPr id="3" name="Platshållare för innehåll 2"/>
          <p:cNvSpPr>
            <a:spLocks noGrp="1"/>
          </p:cNvSpPr>
          <p:nvPr>
            <p:ph idx="1"/>
          </p:nvPr>
        </p:nvSpPr>
        <p:spPr>
          <a:xfrm>
            <a:off x="677334" y="1434517"/>
            <a:ext cx="8596668" cy="3880773"/>
          </a:xfrm>
        </p:spPr>
        <p:txBody>
          <a:bodyPr/>
          <a:lstStyle/>
          <a:p>
            <a:r>
              <a:rPr lang="sv-SE" dirty="0" smtClean="0"/>
              <a:t>Approach </a:t>
            </a:r>
          </a:p>
          <a:p>
            <a:endParaRPr lang="sv-SE" dirty="0" smtClean="0"/>
          </a:p>
          <a:p>
            <a:endParaRPr lang="sv-SE" dirty="0" smtClean="0"/>
          </a:p>
          <a:p>
            <a:endParaRPr lang="sv-SE" dirty="0"/>
          </a:p>
        </p:txBody>
      </p:sp>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33" y="2565069"/>
            <a:ext cx="4025179" cy="2420132"/>
          </a:xfrm>
          <a:prstGeom prst="rect">
            <a:avLst/>
          </a:prstGeom>
        </p:spPr>
      </p:pic>
      <p:pic>
        <p:nvPicPr>
          <p:cNvPr id="6" name="Bildobjekt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956" y="2565069"/>
            <a:ext cx="4030046" cy="2420132"/>
          </a:xfrm>
          <a:prstGeom prst="rect">
            <a:avLst/>
          </a:prstGeom>
        </p:spPr>
      </p:pic>
    </p:spTree>
    <p:extLst>
      <p:ext uri="{BB962C8B-B14F-4D97-AF65-F5344CB8AC3E}">
        <p14:creationId xmlns:p14="http://schemas.microsoft.com/office/powerpoint/2010/main" val="1743695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egränsningsaspekten">
  <a:themeElements>
    <a:clrScheme name="Begränsningsaspekten">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Begränsningsaspekten">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gränsningsaspekten">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265</TotalTime>
  <Words>625</Words>
  <Application>Microsoft Office PowerPoint</Application>
  <PresentationFormat>Bredbild</PresentationFormat>
  <Paragraphs>92</Paragraphs>
  <Slides>15</Slides>
  <Notes>14</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15</vt:i4>
      </vt:variant>
    </vt:vector>
  </HeadingPairs>
  <TitlesOfParts>
    <vt:vector size="20" baseType="lpstr">
      <vt:lpstr>Arial</vt:lpstr>
      <vt:lpstr>Calibri</vt:lpstr>
      <vt:lpstr>Trebuchet MS</vt:lpstr>
      <vt:lpstr>Wingdings 3</vt:lpstr>
      <vt:lpstr>Begränsningsaspekten</vt:lpstr>
      <vt:lpstr>PowerPoint-presentation</vt:lpstr>
      <vt:lpstr>Content</vt:lpstr>
      <vt:lpstr>Project members</vt:lpstr>
      <vt:lpstr>Project goal</vt:lpstr>
      <vt:lpstr>System – flow chart</vt:lpstr>
      <vt:lpstr>System - OpenStreetMap</vt:lpstr>
      <vt:lpstr>System - Features</vt:lpstr>
      <vt:lpstr>System – Neural Network</vt:lpstr>
      <vt:lpstr>System – features </vt:lpstr>
      <vt:lpstr>Post processing</vt:lpstr>
      <vt:lpstr>Result</vt:lpstr>
      <vt:lpstr>Result</vt:lpstr>
      <vt:lpstr>Discussion</vt:lpstr>
      <vt:lpstr>Discussion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Sara Shimekaw</dc:creator>
  <cp:lastModifiedBy>Sara Shimekaw</cp:lastModifiedBy>
  <cp:revision>42</cp:revision>
  <dcterms:created xsi:type="dcterms:W3CDTF">2015-12-14T07:21:08Z</dcterms:created>
  <dcterms:modified xsi:type="dcterms:W3CDTF">2015-12-14T13:07:35Z</dcterms:modified>
</cp:coreProperties>
</file>